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29" autoAdjust="0"/>
  </p:normalViewPr>
  <p:slideViewPr>
    <p:cSldViewPr snapToGrid="0" showGuides="1">
      <p:cViewPr varScale="1">
        <p:scale>
          <a:sx n="62" d="100"/>
          <a:sy n="62" d="100"/>
        </p:scale>
        <p:origin x="10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6478-BD32-48AA-8AB0-91F48456CFBA}" type="datetimeFigureOut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FAF05-72DC-4501-AEA2-196A6A4680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27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FAF05-72DC-4501-AEA2-196A6A46808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31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Norway, trade unions have much greater influence than in many other countries.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collective agreement is an agreement between an employer’s federation and a trade union federation concerning pay and working conditions.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In the public sector, the collective agreement applies to everyone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size of your salary and other benefits depends on the terms agreed in the collective agreements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FAF05-72DC-4501-AEA2-196A6A46808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056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collective bargaining agreements also normally have a provision regarding mid-term of the contract period to be negotiated in order to adjust the salaries.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FAF05-72DC-4501-AEA2-196A6A46808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2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FAF05-72DC-4501-AEA2-196A6A46808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37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The Technical Calculation Committee for Wage Settlements - representatives of all trade union and employers’ confederations, representatives of Statistics Norway,  Ministry of </a:t>
            </a:r>
            <a:r>
              <a:rPr lang="en-US" dirty="0" err="1" smtClean="0">
                <a:solidFill>
                  <a:schemeClr val="tx1"/>
                </a:solidFill>
              </a:rPr>
              <a:t>Labour</a:t>
            </a:r>
            <a:r>
              <a:rPr lang="en-US" dirty="0" smtClean="0">
                <a:solidFill>
                  <a:schemeClr val="tx1"/>
                </a:solidFill>
              </a:rPr>
              <a:t> and Social Affairs, Ministry of Finance, and Ministry of Local Government and </a:t>
            </a:r>
            <a:r>
              <a:rPr lang="en-US" dirty="0" err="1" smtClean="0">
                <a:solidFill>
                  <a:schemeClr val="tx1"/>
                </a:solidFill>
              </a:rPr>
              <a:t>Modernisation</a:t>
            </a:r>
            <a:r>
              <a:rPr lang="en-US" dirty="0" smtClean="0">
                <a:solidFill>
                  <a:schemeClr val="tx1"/>
                </a:solidFill>
              </a:rPr>
              <a:t>, which represents the Government as an employer</a:t>
            </a:r>
            <a:endParaRPr lang="x-none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FAF05-72DC-4501-AEA2-196A6A46808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64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err="1" smtClean="0"/>
              <a:t>There</a:t>
            </a:r>
            <a:r>
              <a:rPr lang="nb-NO" altLang="nb-NO" dirty="0" smtClean="0"/>
              <a:t> is </a:t>
            </a:r>
            <a:r>
              <a:rPr lang="nb-NO" altLang="nb-NO" dirty="0" err="1" smtClean="0"/>
              <a:t>also</a:t>
            </a:r>
            <a:r>
              <a:rPr lang="nb-NO" altLang="nb-NO" dirty="0" smtClean="0"/>
              <a:t> an </a:t>
            </a:r>
            <a:r>
              <a:rPr lang="nb-NO" altLang="nb-NO" dirty="0" err="1" smtClean="0"/>
              <a:t>important</a:t>
            </a:r>
            <a:r>
              <a:rPr lang="nb-NO" altLang="nb-NO" dirty="0" smtClean="0"/>
              <a:t> legal </a:t>
            </a:r>
            <a:r>
              <a:rPr lang="nb-NO" altLang="nb-NO" dirty="0" err="1" smtClean="0"/>
              <a:t>framework</a:t>
            </a:r>
            <a:r>
              <a:rPr lang="nb-NO" altLang="nb-NO" dirty="0" smtClean="0"/>
              <a:t> for </a:t>
            </a:r>
            <a:r>
              <a:rPr lang="nb-NO" altLang="nb-NO" dirty="0" err="1" smtClean="0"/>
              <a:t>collective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agreements</a:t>
            </a:r>
            <a:r>
              <a:rPr lang="nb-NO" altLang="nb-NO" dirty="0" smtClean="0"/>
              <a:t> and </a:t>
            </a:r>
            <a:r>
              <a:rPr lang="nb-NO" altLang="nb-NO" dirty="0" err="1" smtClean="0"/>
              <a:t>negotiations</a:t>
            </a:r>
            <a:r>
              <a:rPr lang="nb-NO" altLang="nb-NO" dirty="0" smtClean="0"/>
              <a:t>. </a:t>
            </a:r>
          </a:p>
          <a:p>
            <a:r>
              <a:rPr lang="nb-NO" altLang="nb-NO" dirty="0" err="1" smtClean="0"/>
              <a:t>There</a:t>
            </a:r>
            <a:r>
              <a:rPr lang="nb-NO" altLang="nb-NO" dirty="0" smtClean="0"/>
              <a:t> is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course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many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aspects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working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environment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</a:t>
            </a:r>
            <a:r>
              <a:rPr lang="nb-NO" altLang="nb-NO" dirty="0" err="1" smtClean="0"/>
              <a:t>regulated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through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legislation</a:t>
            </a:r>
            <a:r>
              <a:rPr lang="nb-NO" altLang="nb-NO" dirty="0" smtClean="0"/>
              <a:t>, and </a:t>
            </a:r>
            <a:r>
              <a:rPr lang="nb-NO" altLang="nb-NO" dirty="0" err="1" smtClean="0"/>
              <a:t>this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regulation</a:t>
            </a:r>
            <a:r>
              <a:rPr lang="nb-NO" altLang="nb-NO" dirty="0" smtClean="0"/>
              <a:t> is in </a:t>
            </a:r>
            <a:r>
              <a:rPr lang="nb-NO" altLang="nb-NO" dirty="0" err="1" smtClean="0"/>
              <a:t>many</a:t>
            </a:r>
            <a:r>
              <a:rPr lang="nb-NO" altLang="nb-NO" dirty="0" smtClean="0"/>
              <a:t> cases overlapping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collective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agreements</a:t>
            </a:r>
            <a:r>
              <a:rPr lang="nb-NO" altLang="nb-NO" dirty="0" smtClean="0"/>
              <a:t>.</a:t>
            </a:r>
          </a:p>
          <a:p>
            <a:r>
              <a:rPr lang="nb-NO" altLang="nb-NO" dirty="0" err="1" smtClean="0"/>
              <a:t>But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there</a:t>
            </a:r>
            <a:r>
              <a:rPr lang="nb-NO" altLang="nb-NO" dirty="0" smtClean="0"/>
              <a:t> is </a:t>
            </a:r>
            <a:r>
              <a:rPr lang="nb-NO" altLang="nb-NO" dirty="0" err="1" smtClean="0"/>
              <a:t>also</a:t>
            </a:r>
            <a:r>
              <a:rPr lang="nb-NO" altLang="nb-NO" dirty="0" smtClean="0"/>
              <a:t> a Labour </a:t>
            </a:r>
            <a:r>
              <a:rPr lang="nb-NO" altLang="nb-NO" dirty="0" err="1" smtClean="0"/>
              <a:t>Disputes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Act</a:t>
            </a:r>
            <a:r>
              <a:rPr lang="nb-NO" altLang="nb-NO" dirty="0" smtClean="0"/>
              <a:t>,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regulates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disputes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between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employers</a:t>
            </a:r>
            <a:r>
              <a:rPr lang="nb-NO" altLang="nb-NO" dirty="0" smtClean="0"/>
              <a:t> and unions, and is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legal basis for </a:t>
            </a:r>
            <a:r>
              <a:rPr lang="nb-NO" altLang="nb-NO" dirty="0" err="1" smtClean="0"/>
              <a:t>mediation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conflict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situations</a:t>
            </a:r>
            <a:r>
              <a:rPr lang="nb-NO" altLang="nb-NO" dirty="0" smtClean="0"/>
              <a:t>. </a:t>
            </a:r>
          </a:p>
          <a:p>
            <a:r>
              <a:rPr lang="nb-NO" altLang="nb-NO" dirty="0" err="1" smtClean="0"/>
              <a:t>There</a:t>
            </a:r>
            <a:r>
              <a:rPr lang="nb-NO" altLang="nb-NO" dirty="0" smtClean="0"/>
              <a:t> is a National </a:t>
            </a:r>
            <a:r>
              <a:rPr lang="nb-NO" altLang="nb-NO" dirty="0" err="1" smtClean="0"/>
              <a:t>Mediator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which</a:t>
            </a:r>
            <a:r>
              <a:rPr lang="nb-NO" altLang="nb-NO" dirty="0" smtClean="0"/>
              <a:t> is </a:t>
            </a:r>
            <a:r>
              <a:rPr lang="nb-NO" altLang="nb-NO" dirty="0" err="1" smtClean="0"/>
              <a:t>appointed</a:t>
            </a:r>
            <a:r>
              <a:rPr lang="nb-NO" altLang="nb-NO" dirty="0" smtClean="0"/>
              <a:t> by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Government</a:t>
            </a:r>
            <a:r>
              <a:rPr lang="nb-NO" altLang="nb-NO" dirty="0" smtClean="0"/>
              <a:t>. </a:t>
            </a:r>
          </a:p>
          <a:p>
            <a:r>
              <a:rPr lang="nb-NO" altLang="nb-NO" dirty="0" smtClean="0"/>
              <a:t>The National </a:t>
            </a:r>
            <a:r>
              <a:rPr lang="nb-NO" altLang="nb-NO" dirty="0" err="1" smtClean="0"/>
              <a:t>Mediator</a:t>
            </a:r>
            <a:r>
              <a:rPr lang="nb-NO" altLang="nb-NO" dirty="0" smtClean="0"/>
              <a:t> must be </a:t>
            </a:r>
            <a:r>
              <a:rPr lang="nb-NO" altLang="nb-NO" dirty="0" err="1" smtClean="0"/>
              <a:t>notified</a:t>
            </a:r>
            <a:r>
              <a:rPr lang="nb-NO" altLang="nb-NO" dirty="0" smtClean="0"/>
              <a:t> for all </a:t>
            </a:r>
            <a:r>
              <a:rPr lang="nb-NO" altLang="nb-NO" dirty="0" err="1" smtClean="0"/>
              <a:t>strikes</a:t>
            </a:r>
            <a:r>
              <a:rPr lang="nb-NO" altLang="nb-NO" dirty="0" smtClean="0"/>
              <a:t> and </a:t>
            </a:r>
            <a:r>
              <a:rPr lang="nb-NO" altLang="nb-NO" dirty="0" err="1" smtClean="0"/>
              <a:t>lock-outs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beforhand</a:t>
            </a:r>
            <a:r>
              <a:rPr lang="nb-NO" altLang="nb-NO" dirty="0" smtClean="0"/>
              <a:t>.</a:t>
            </a:r>
          </a:p>
          <a:p>
            <a:r>
              <a:rPr lang="nb-NO" altLang="nb-NO" dirty="0" smtClean="0"/>
              <a:t>In </a:t>
            </a:r>
            <a:r>
              <a:rPr lang="nb-NO" altLang="nb-NO" dirty="0" err="1" smtClean="0"/>
              <a:t>local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wage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bargaining</a:t>
            </a:r>
            <a:r>
              <a:rPr lang="nb-NO" altLang="nb-NO" dirty="0" smtClean="0"/>
              <a:t> break-</a:t>
            </a:r>
            <a:r>
              <a:rPr lang="nb-NO" altLang="nb-NO" dirty="0" err="1" smtClean="0"/>
              <a:t>downs</a:t>
            </a:r>
            <a:r>
              <a:rPr lang="nb-NO" altLang="nb-NO" dirty="0" smtClean="0"/>
              <a:t> KS and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Confederations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can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solve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disputes</a:t>
            </a:r>
            <a:r>
              <a:rPr lang="nb-NO" altLang="nb-NO" dirty="0" smtClean="0"/>
              <a:t> by </a:t>
            </a:r>
            <a:r>
              <a:rPr lang="nb-NO" altLang="nb-NO" dirty="0" err="1" smtClean="0"/>
              <a:t>arbitration</a:t>
            </a:r>
            <a:endParaRPr lang="nb-NO" alt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FAF05-72DC-4501-AEA2-196A6A46808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7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Bargaining</a:t>
            </a:r>
            <a:r>
              <a:rPr lang="nb-NO" dirty="0" smtClean="0"/>
              <a:t> and </a:t>
            </a:r>
            <a:r>
              <a:rPr lang="nb-NO" dirty="0" err="1" smtClean="0"/>
              <a:t>negotiations</a:t>
            </a:r>
            <a:endParaRPr lang="nb-NO" dirty="0"/>
          </a:p>
        </p:txBody>
      </p:sp>
      <p:pic>
        <p:nvPicPr>
          <p:cNvPr id="4" name="Bilde 3" descr="Et bilde som inneholder mann, snø, gå på ski, personer&#10;&#10;Automatisk generert beskrivelse">
            <a:extLst>
              <a:ext uri="{FF2B5EF4-FFF2-40B4-BE49-F238E27FC236}">
                <a16:creationId xmlns:a16="http://schemas.microsoft.com/office/drawing/2014/main" xmlns="" id="{EF492D93-3F9B-4A57-9316-4A1952407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8" y="3905572"/>
            <a:ext cx="4952140" cy="295242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004" y="4723743"/>
            <a:ext cx="3084163" cy="96129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793" y="5685041"/>
            <a:ext cx="144487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77335" y="4886890"/>
            <a:ext cx="8596667" cy="67402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etween </a:t>
            </a:r>
            <a:r>
              <a:rPr lang="en-US" sz="2400" dirty="0"/>
              <a:t>the main settlements, we have intermediate settlements where we usually only negotiate financial supplements</a:t>
            </a:r>
            <a:r>
              <a:rPr lang="en-US" dirty="0"/>
              <a:t>.</a:t>
            </a:r>
            <a:endParaRPr lang="nb-NO" dirty="0"/>
          </a:p>
          <a:p>
            <a:endParaRPr lang="nb-NO" dirty="0"/>
          </a:p>
        </p:txBody>
      </p:sp>
      <p:pic>
        <p:nvPicPr>
          <p:cNvPr id="5" name="Plassholder for bilde 4" descr="Et bilde som inneholder person, mann, innendørs, bord&#10;&#10;Automatisk generert beskrivelse">
            <a:extLst>
              <a:ext uri="{FF2B5EF4-FFF2-40B4-BE49-F238E27FC236}">
                <a16:creationId xmlns:a16="http://schemas.microsoft.com/office/drawing/2014/main" xmlns="" id="{DB7CB5E8-6E0C-4E0F-9DBC-0C452609E8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474" b="1647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4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Collective Agreements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777181"/>
            <a:ext cx="8596668" cy="4264181"/>
          </a:xfrm>
        </p:spPr>
        <p:txBody>
          <a:bodyPr>
            <a:normAutofit/>
          </a:bodyPr>
          <a:lstStyle/>
          <a:p>
            <a:r>
              <a:rPr lang="en-US" sz="2400" dirty="0"/>
              <a:t>Trade unions have great influence </a:t>
            </a:r>
          </a:p>
          <a:p>
            <a:r>
              <a:rPr lang="en-US" sz="2400" dirty="0"/>
              <a:t>The trade union </a:t>
            </a:r>
            <a:r>
              <a:rPr lang="en-US" sz="2400" dirty="0" smtClean="0"/>
              <a:t>confederations</a:t>
            </a:r>
            <a:r>
              <a:rPr lang="en-US" sz="2400" dirty="0"/>
              <a:t> enter into national collective agreements with the employers</a:t>
            </a:r>
          </a:p>
          <a:p>
            <a:r>
              <a:rPr lang="en-US" sz="2400" dirty="0" smtClean="0"/>
              <a:t>An agreement </a:t>
            </a:r>
            <a:r>
              <a:rPr lang="en-US" sz="2400" dirty="0"/>
              <a:t>between an employer’s </a:t>
            </a:r>
            <a:r>
              <a:rPr lang="en-US" sz="2400" dirty="0" smtClean="0"/>
              <a:t>confederation or association and </a:t>
            </a:r>
            <a:r>
              <a:rPr lang="en-US" sz="2400" dirty="0"/>
              <a:t>a trade union </a:t>
            </a:r>
            <a:r>
              <a:rPr lang="en-US" sz="2400" dirty="0" smtClean="0"/>
              <a:t>confederation</a:t>
            </a:r>
            <a:r>
              <a:rPr lang="en-US" sz="2400" dirty="0"/>
              <a:t> concerning pay and working conditions</a:t>
            </a:r>
          </a:p>
          <a:p>
            <a:r>
              <a:rPr lang="en-US" sz="2400" dirty="0" smtClean="0"/>
              <a:t>Pay </a:t>
            </a:r>
            <a:r>
              <a:rPr lang="en-US" sz="2400" dirty="0"/>
              <a:t>and working conditions are usually better in workplaces that </a:t>
            </a:r>
            <a:r>
              <a:rPr lang="en-US" sz="2400" dirty="0" smtClean="0"/>
              <a:t>have </a:t>
            </a:r>
            <a:r>
              <a:rPr lang="en-US" sz="2400" dirty="0"/>
              <a:t>collective </a:t>
            </a:r>
            <a:r>
              <a:rPr lang="en-US" sz="2400" dirty="0" smtClean="0"/>
              <a:t>agreements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244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0559639-CCCD-4373-AB0F-05E0B722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Principal settlement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CA15D5F-ABAE-4222-B3BA-F660E20B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 a principal settlement, the collective agreements are </a:t>
            </a:r>
            <a:r>
              <a:rPr lang="en-US" sz="2800" dirty="0" smtClean="0"/>
              <a:t>revised</a:t>
            </a:r>
            <a:endParaRPr lang="en-US" sz="2800" dirty="0"/>
          </a:p>
          <a:p>
            <a:r>
              <a:rPr lang="en-US" sz="2800" dirty="0"/>
              <a:t>Validity period for two years</a:t>
            </a:r>
          </a:p>
          <a:p>
            <a:r>
              <a:rPr lang="en-US" sz="2800" dirty="0"/>
              <a:t>All the provisions of the collective agreement are up for consideration</a:t>
            </a:r>
          </a:p>
          <a:p>
            <a:r>
              <a:rPr lang="en-US" sz="2800" dirty="0"/>
              <a:t>Wages, </a:t>
            </a:r>
            <a:r>
              <a:rPr lang="en-US" sz="2800" dirty="0" smtClean="0"/>
              <a:t>working </a:t>
            </a:r>
            <a:r>
              <a:rPr lang="en-US" sz="2800" dirty="0"/>
              <a:t>hours, </a:t>
            </a:r>
            <a:r>
              <a:rPr lang="en-US" sz="2800" dirty="0" smtClean="0"/>
              <a:t>shift </a:t>
            </a:r>
            <a:r>
              <a:rPr lang="en-US" sz="2800" dirty="0"/>
              <a:t>payments, </a:t>
            </a:r>
            <a:r>
              <a:rPr lang="en-US" sz="2800" dirty="0" smtClean="0"/>
              <a:t>entitlement </a:t>
            </a:r>
            <a:r>
              <a:rPr lang="en-US" sz="2800" dirty="0"/>
              <a:t>to leave of absence, </a:t>
            </a:r>
            <a:r>
              <a:rPr lang="en-US" sz="2800" dirty="0" smtClean="0"/>
              <a:t>welfare allowances,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r>
              <a:rPr lang="en-US" sz="2800" dirty="0" smtClean="0"/>
              <a:t>Obligation of peace between settlements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2982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490C407-807A-47DA-A2D5-5CC2716F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are the settlements </a:t>
            </a:r>
            <a:r>
              <a:rPr lang="en-US" dirty="0" smtClean="0">
                <a:solidFill>
                  <a:srgbClr val="002060"/>
                </a:solidFill>
              </a:rPr>
              <a:t>made in the union? 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0ABBC9E-2624-47BD-B0FC-7EC1A085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581013"/>
          </a:xfrm>
        </p:spPr>
        <p:txBody>
          <a:bodyPr>
            <a:normAutofit/>
          </a:bodyPr>
          <a:lstStyle/>
          <a:p>
            <a:r>
              <a:rPr lang="en-US" sz="2400" dirty="0"/>
              <a:t>Ten months in advance, a debate booklet is sent out to all members by the local unions.</a:t>
            </a:r>
            <a:endParaRPr lang="nb-NO" sz="2400" dirty="0"/>
          </a:p>
          <a:p>
            <a:r>
              <a:rPr lang="en-US" sz="2400" dirty="0"/>
              <a:t>Through local member meetings, the collective agreement policy is discussed </a:t>
            </a:r>
          </a:p>
          <a:p>
            <a:r>
              <a:rPr lang="en-US" sz="2400" dirty="0"/>
              <a:t>Members may make alternative </a:t>
            </a:r>
            <a:r>
              <a:rPr lang="nb-NO" sz="2400" dirty="0" err="1" smtClean="0"/>
              <a:t>proposals</a:t>
            </a:r>
            <a:endParaRPr lang="en-US" sz="2400" dirty="0"/>
          </a:p>
          <a:p>
            <a:r>
              <a:rPr lang="en-US" sz="2400" dirty="0"/>
              <a:t>The summary </a:t>
            </a:r>
            <a:r>
              <a:rPr lang="en-US" sz="2400" dirty="0" smtClean="0"/>
              <a:t>forms a basis of parts </a:t>
            </a:r>
            <a:r>
              <a:rPr lang="en-US" sz="2400" dirty="0"/>
              <a:t>of the </a:t>
            </a:r>
            <a:r>
              <a:rPr lang="en-US" sz="2400" dirty="0" smtClean="0"/>
              <a:t>debate at the  </a:t>
            </a:r>
            <a:r>
              <a:rPr lang="en-US" sz="2400" dirty="0"/>
              <a:t>regional collective agreement </a:t>
            </a:r>
            <a:r>
              <a:rPr lang="en-US" sz="2400" dirty="0" smtClean="0"/>
              <a:t>conference</a:t>
            </a:r>
            <a:endParaRPr lang="en-US" sz="2400" dirty="0"/>
          </a:p>
          <a:p>
            <a:r>
              <a:rPr lang="en-US" sz="2400" dirty="0"/>
              <a:t>The priorities and summaries are sent to the national </a:t>
            </a:r>
            <a:r>
              <a:rPr lang="en-US" sz="2400" dirty="0" smtClean="0"/>
              <a:t>board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990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D395CEB-70E7-45F3-822C-4D20012E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National </a:t>
            </a:r>
            <a:r>
              <a:rPr lang="en-US" sz="4800" dirty="0" smtClean="0">
                <a:solidFill>
                  <a:srgbClr val="002060"/>
                </a:solidFill>
              </a:rPr>
              <a:t>board in the union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A4E9C43-5EEC-4A06-BBAC-24E237370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requirements are finally formulated and adopted by the national board 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Fagforbundet </a:t>
            </a:r>
            <a:r>
              <a:rPr lang="en-US" sz="2400" dirty="0"/>
              <a:t>is the biggest </a:t>
            </a:r>
            <a:r>
              <a:rPr lang="en-US" sz="2400" dirty="0" smtClean="0"/>
              <a:t>unio</a:t>
            </a:r>
            <a:r>
              <a:rPr lang="en-US" sz="2400" dirty="0"/>
              <a:t>n</a:t>
            </a:r>
            <a:r>
              <a:rPr lang="en-US" sz="2400" dirty="0" smtClean="0"/>
              <a:t> </a:t>
            </a:r>
            <a:r>
              <a:rPr lang="en-US" sz="2400" dirty="0"/>
              <a:t>of the </a:t>
            </a:r>
            <a:r>
              <a:rPr lang="en-US" sz="2400" dirty="0" smtClean="0"/>
              <a:t>Norwegian Confederation, </a:t>
            </a:r>
            <a:r>
              <a:rPr lang="en-US" sz="2400" dirty="0"/>
              <a:t>LO </a:t>
            </a:r>
            <a:endParaRPr lang="nb-NO" sz="2400" dirty="0"/>
          </a:p>
          <a:p>
            <a:r>
              <a:rPr lang="en-US" sz="2400" dirty="0"/>
              <a:t>In the municipal sector, the requirements are coordinated with the other </a:t>
            </a:r>
            <a:r>
              <a:rPr lang="en-US" sz="2400" dirty="0" smtClean="0"/>
              <a:t>unions in the confederation with members in the municipal sector (LO </a:t>
            </a:r>
            <a:r>
              <a:rPr lang="en-US" sz="2400" dirty="0" err="1" smtClean="0"/>
              <a:t>Kommune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The requirements will then </a:t>
            </a:r>
            <a:r>
              <a:rPr lang="en-US" sz="2400" dirty="0" smtClean="0"/>
              <a:t>be </a:t>
            </a:r>
            <a:r>
              <a:rPr lang="en-US" sz="2400" dirty="0"/>
              <a:t>handed over to our central employer counterparts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15415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8550CC1-633F-4C2B-B220-6EB19B00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The </a:t>
            </a:r>
            <a:r>
              <a:rPr lang="nb-NO" sz="4400" dirty="0" smtClean="0">
                <a:solidFill>
                  <a:srgbClr val="002060"/>
                </a:solidFill>
              </a:rPr>
              <a:t>shop stewards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37083DD-2455-4C85-B5FA-5AE9FECE3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16" y="1806628"/>
            <a:ext cx="8596668" cy="388077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All the </a:t>
            </a:r>
            <a:r>
              <a:rPr lang="en-US" sz="2800" dirty="0" smtClean="0">
                <a:solidFill>
                  <a:schemeClr val="tx1"/>
                </a:solidFill>
              </a:rPr>
              <a:t>shop stewards, </a:t>
            </a:r>
            <a:r>
              <a:rPr lang="en-US" sz="2800" dirty="0">
                <a:solidFill>
                  <a:schemeClr val="tx1"/>
                </a:solidFill>
              </a:rPr>
              <a:t>from </a:t>
            </a:r>
            <a:r>
              <a:rPr lang="en-US" sz="2800" dirty="0" smtClean="0">
                <a:solidFill>
                  <a:schemeClr val="tx1"/>
                </a:solidFill>
              </a:rPr>
              <a:t>the local work place  all </a:t>
            </a:r>
            <a:r>
              <a:rPr lang="en-US" sz="2800" dirty="0">
                <a:solidFill>
                  <a:schemeClr val="tx1"/>
                </a:solidFill>
              </a:rPr>
              <a:t>the way to the </a:t>
            </a:r>
            <a:r>
              <a:rPr lang="en-US" sz="2800" dirty="0" smtClean="0">
                <a:solidFill>
                  <a:schemeClr val="tx1"/>
                </a:solidFill>
              </a:rPr>
              <a:t>President of the union, </a:t>
            </a:r>
            <a:r>
              <a:rPr lang="en-US" sz="2800" dirty="0">
                <a:solidFill>
                  <a:schemeClr val="tx1"/>
                </a:solidFill>
              </a:rPr>
              <a:t>are elected </a:t>
            </a:r>
            <a:r>
              <a:rPr lang="en-US" sz="2800" dirty="0" smtClean="0">
                <a:solidFill>
                  <a:schemeClr val="tx1"/>
                </a:solidFill>
              </a:rPr>
              <a:t>by the members</a:t>
            </a:r>
            <a:endParaRPr lang="nb-NO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According to </a:t>
            </a:r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GB" sz="2800" dirty="0">
                <a:solidFill>
                  <a:schemeClr val="tx1"/>
                </a:solidFill>
              </a:rPr>
              <a:t>Basic </a:t>
            </a: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greement</a:t>
            </a:r>
            <a:r>
              <a:rPr lang="en-US" sz="2800" dirty="0">
                <a:solidFill>
                  <a:schemeClr val="tx1"/>
                </a:solidFill>
              </a:rPr>
              <a:t>, everyone elected </a:t>
            </a:r>
            <a:r>
              <a:rPr lang="en-US" sz="2800" dirty="0" smtClean="0">
                <a:solidFill>
                  <a:schemeClr val="tx1"/>
                </a:solidFill>
              </a:rPr>
              <a:t>as a full-time representative </a:t>
            </a:r>
            <a:r>
              <a:rPr lang="en-US" sz="2800" dirty="0">
                <a:solidFill>
                  <a:schemeClr val="tx1"/>
                </a:solidFill>
              </a:rPr>
              <a:t>has the right to </a:t>
            </a:r>
            <a:r>
              <a:rPr lang="en-US" sz="2800" dirty="0" smtClean="0">
                <a:solidFill>
                  <a:schemeClr val="tx1"/>
                </a:solidFill>
              </a:rPr>
              <a:t>full-time leave as long as they are elected</a:t>
            </a:r>
            <a:endParaRPr lang="nb-NO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503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827ED07-B4DE-436C-8854-F599B97A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err="1" smtClean="0">
                <a:solidFill>
                  <a:srgbClr val="002060"/>
                </a:solidFill>
              </a:rPr>
              <a:t>Organised</a:t>
            </a:r>
            <a:r>
              <a:rPr lang="nb-NO" sz="4400" dirty="0" smtClean="0">
                <a:solidFill>
                  <a:srgbClr val="002060"/>
                </a:solidFill>
              </a:rPr>
              <a:t> </a:t>
            </a:r>
            <a:r>
              <a:rPr lang="nb-NO" sz="4400" dirty="0" err="1" smtClean="0">
                <a:solidFill>
                  <a:srgbClr val="002060"/>
                </a:solidFill>
              </a:rPr>
              <a:t>democracy</a:t>
            </a:r>
            <a:endParaRPr lang="nb-NO" sz="4400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83019B94-40F9-4118-8B95-923FB0D0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final demands are </a:t>
            </a:r>
            <a:r>
              <a:rPr lang="en-US" sz="2800" dirty="0" smtClean="0"/>
              <a:t>a result </a:t>
            </a:r>
            <a:r>
              <a:rPr lang="en-US" sz="2800" dirty="0"/>
              <a:t>of a long, democratic process in which many have expressed their opinions and helped to formulate </a:t>
            </a:r>
            <a:r>
              <a:rPr lang="en-US" sz="2800" dirty="0" smtClean="0"/>
              <a:t>requirements</a:t>
            </a:r>
            <a:endParaRPr lang="nb-NO" sz="2800" dirty="0"/>
          </a:p>
          <a:p>
            <a:endParaRPr lang="nb-NO" dirty="0"/>
          </a:p>
        </p:txBody>
      </p:sp>
      <p:pic>
        <p:nvPicPr>
          <p:cNvPr id="5" name="Bilde 4" descr="Et bilde som inneholder rom, skilt, klokke&#10;&#10;Automatisk generert beskrivelse">
            <a:extLst>
              <a:ext uri="{FF2B5EF4-FFF2-40B4-BE49-F238E27FC236}">
                <a16:creationId xmlns:a16="http://schemas.microsoft.com/office/drawing/2014/main" xmlns="" id="{3AD36720-ADA6-49CC-B137-4ACDB08A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42" y="3631421"/>
            <a:ext cx="5589638" cy="29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588C58F-300F-4D04-9516-D92DF7DB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Negotiations between the parties</a:t>
            </a:r>
            <a:endParaRPr lang="nb-NO" sz="4400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78494AC-19BF-44EB-964C-BBDAE3DD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081793"/>
          </a:xfrm>
        </p:spPr>
        <p:txBody>
          <a:bodyPr>
            <a:noAutofit/>
          </a:bodyPr>
          <a:lstStyle/>
          <a:p>
            <a:r>
              <a:rPr lang="en-US" sz="2400" dirty="0"/>
              <a:t>Union representatives and employers' representatives </a:t>
            </a:r>
            <a:r>
              <a:rPr lang="en-US" sz="2400" dirty="0" smtClean="0"/>
              <a:t>meet </a:t>
            </a:r>
            <a:r>
              <a:rPr lang="en-US" sz="2400" dirty="0"/>
              <a:t>to </a:t>
            </a:r>
            <a:r>
              <a:rPr lang="en-US" sz="2400" dirty="0" smtClean="0"/>
              <a:t>negotiate.</a:t>
            </a:r>
            <a:endParaRPr lang="nb-NO" sz="2400" dirty="0"/>
          </a:p>
          <a:p>
            <a:r>
              <a:rPr lang="en-US" sz="2400" dirty="0"/>
              <a:t> This can last for several weeks.</a:t>
            </a:r>
          </a:p>
          <a:p>
            <a:r>
              <a:rPr lang="en-GB" sz="2400" dirty="0"/>
              <a:t>The annual wage-adjustments can be a combination of </a:t>
            </a:r>
            <a:r>
              <a:rPr lang="en-GB" sz="2400" dirty="0" smtClean="0"/>
              <a:t>central </a:t>
            </a:r>
            <a:r>
              <a:rPr lang="en-GB" sz="2400" dirty="0"/>
              <a:t>and </a:t>
            </a:r>
            <a:r>
              <a:rPr lang="en-GB" sz="2400" dirty="0" smtClean="0"/>
              <a:t>local </a:t>
            </a:r>
            <a:r>
              <a:rPr lang="en-GB" sz="2400" dirty="0"/>
              <a:t>negotiations. Central decision about the economic split between central and local economic framework. Central bargaining/control with what influences on macroeconomic aspects. The rest negotiated locally. “Income-policy cooperation” – see the whole picture. </a:t>
            </a:r>
            <a:endParaRPr lang="en-GB" sz="2400" dirty="0" smtClean="0"/>
          </a:p>
          <a:p>
            <a:r>
              <a:rPr lang="en-GB" sz="2400" dirty="0" smtClean="0"/>
              <a:t>Agreement </a:t>
            </a:r>
            <a:r>
              <a:rPr lang="en-GB" sz="2400" dirty="0"/>
              <a:t>between </a:t>
            </a:r>
            <a:r>
              <a:rPr lang="en-GB" sz="2400" dirty="0" smtClean="0"/>
              <a:t>social </a:t>
            </a:r>
            <a:r>
              <a:rPr lang="en-GB" sz="2400" dirty="0"/>
              <a:t>partners on the statistical and economic basis and framework</a:t>
            </a:r>
            <a:r>
              <a:rPr lang="en-GB" sz="2400" dirty="0" smtClean="0"/>
              <a:t>: </a:t>
            </a:r>
            <a:r>
              <a:rPr lang="en-US" sz="2400" dirty="0">
                <a:solidFill>
                  <a:schemeClr val="tx1"/>
                </a:solidFill>
              </a:rPr>
              <a:t>The Technical Calculation Committee for Wage </a:t>
            </a:r>
            <a:r>
              <a:rPr lang="en-US" sz="2400" dirty="0" smtClean="0">
                <a:solidFill>
                  <a:schemeClr val="tx1"/>
                </a:solidFill>
              </a:rPr>
              <a:t>Settlements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77775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Mediation</a:t>
            </a:r>
            <a:r>
              <a:rPr lang="nb-NO" altLang="nb-NO" dirty="0"/>
              <a:t> and </a:t>
            </a:r>
            <a:r>
              <a:rPr lang="nb-NO" altLang="nb-NO" dirty="0" err="1"/>
              <a:t>disputes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473300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nb-NO" dirty="0"/>
              <a:t>The </a:t>
            </a:r>
            <a:r>
              <a:rPr lang="en-US" altLang="nb-NO" dirty="0" err="1"/>
              <a:t>Labour</a:t>
            </a:r>
            <a:r>
              <a:rPr lang="en-US" altLang="nb-NO" dirty="0"/>
              <a:t> Disputes Act </a:t>
            </a:r>
            <a:r>
              <a:rPr lang="en-US" altLang="nb-NO" dirty="0" smtClean="0"/>
              <a:t>(1915) is the </a:t>
            </a:r>
            <a:r>
              <a:rPr lang="en-US" altLang="nb-NO" dirty="0"/>
              <a:t>legal basis for </a:t>
            </a:r>
            <a:r>
              <a:rPr lang="en-US" altLang="nb-NO" dirty="0" smtClean="0"/>
              <a:t>mediation:</a:t>
            </a:r>
          </a:p>
          <a:p>
            <a:pPr lvl="1"/>
            <a:r>
              <a:rPr lang="en-US" altLang="nb-NO" dirty="0" smtClean="0"/>
              <a:t>Special court for legal disputes, </a:t>
            </a:r>
            <a:r>
              <a:rPr lang="en-US" altLang="nb-NO" dirty="0" err="1" smtClean="0"/>
              <a:t>Labour</a:t>
            </a:r>
            <a:r>
              <a:rPr lang="en-US" altLang="nb-NO" dirty="0" smtClean="0"/>
              <a:t> Court</a:t>
            </a:r>
          </a:p>
          <a:p>
            <a:pPr lvl="1"/>
            <a:r>
              <a:rPr lang="en-US" altLang="nb-NO" dirty="0" smtClean="0"/>
              <a:t>Mandatory mediation before strikes/lock-outs</a:t>
            </a:r>
          </a:p>
          <a:p>
            <a:pPr lvl="1"/>
            <a:r>
              <a:rPr lang="en-US" altLang="nb-NO" dirty="0" smtClean="0"/>
              <a:t>Obligation of industrial peace during period of validity of collective agreement</a:t>
            </a:r>
          </a:p>
          <a:p>
            <a:r>
              <a:rPr lang="en-US" altLang="nb-NO" sz="1800" dirty="0" smtClean="0"/>
              <a:t>National </a:t>
            </a:r>
            <a:r>
              <a:rPr lang="en-US" altLang="nb-NO" sz="1800" dirty="0"/>
              <a:t>Mediator </a:t>
            </a:r>
            <a:r>
              <a:rPr lang="en-US" altLang="nb-NO" sz="1800" dirty="0" smtClean="0"/>
              <a:t>appointed </a:t>
            </a:r>
            <a:r>
              <a:rPr lang="en-US" altLang="nb-NO" sz="1800" dirty="0"/>
              <a:t>by </a:t>
            </a:r>
            <a:r>
              <a:rPr lang="en-US" altLang="nb-NO" sz="1800" dirty="0" smtClean="0"/>
              <a:t>government</a:t>
            </a:r>
          </a:p>
          <a:p>
            <a:r>
              <a:rPr lang="en-US" altLang="nb-NO" dirty="0" smtClean="0"/>
              <a:t>Local </a:t>
            </a:r>
            <a:r>
              <a:rPr lang="en-US" altLang="nb-NO" dirty="0"/>
              <a:t>wage bargaining break-downs </a:t>
            </a:r>
            <a:r>
              <a:rPr lang="en-US" altLang="nb-NO" dirty="0" smtClean="0"/>
              <a:t>are </a:t>
            </a:r>
            <a:r>
              <a:rPr lang="en-US" altLang="nb-NO" dirty="0"/>
              <a:t>solved by </a:t>
            </a:r>
            <a:r>
              <a:rPr lang="en-US" altLang="nb-NO" dirty="0" smtClean="0"/>
              <a:t>arbitration</a:t>
            </a:r>
            <a:endParaRPr lang="nb-NO" altLang="nb-NO" dirty="0"/>
          </a:p>
          <a:p>
            <a:r>
              <a:rPr lang="en-US" dirty="0" smtClean="0"/>
              <a:t>In </a:t>
            </a:r>
            <a:r>
              <a:rPr lang="en-US" dirty="0"/>
              <a:t>the event of a conflict, there are strict rules for how both </a:t>
            </a:r>
            <a:r>
              <a:rPr lang="en-US" dirty="0" smtClean="0"/>
              <a:t>parties </a:t>
            </a:r>
            <a:r>
              <a:rPr lang="en-US" dirty="0"/>
              <a:t>should act in the </a:t>
            </a:r>
            <a:r>
              <a:rPr lang="en-US" dirty="0" smtClean="0"/>
              <a:t>Basic Agreement</a:t>
            </a:r>
            <a:endParaRPr lang="en-US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731274"/>
            <a:ext cx="3805157" cy="190257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701310" y="5354073"/>
            <a:ext cx="384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dirty="0"/>
              <a:t>Mats Wilhelm </a:t>
            </a:r>
            <a:r>
              <a:rPr lang="nb-NO" altLang="nb-NO" dirty="0" err="1"/>
              <a:t>Ruland</a:t>
            </a:r>
            <a:r>
              <a:rPr lang="nb-NO" altLang="nb-NO" dirty="0"/>
              <a:t>,  Riksmekler/National </a:t>
            </a:r>
            <a:r>
              <a:rPr lang="nb-NO" altLang="nb-NO" dirty="0" err="1" smtClean="0"/>
              <a:t>Mediator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04741273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1420</TotalTime>
  <Words>685</Words>
  <Application>Microsoft Office PowerPoint</Application>
  <PresentationFormat>Widescreen</PresentationFormat>
  <Paragraphs>61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Fasett</vt:lpstr>
      <vt:lpstr>Bargaining and negotiations</vt:lpstr>
      <vt:lpstr>Collective Agreements </vt:lpstr>
      <vt:lpstr>Principal settlement</vt:lpstr>
      <vt:lpstr>How are the settlements made in the union? </vt:lpstr>
      <vt:lpstr>National board in the union </vt:lpstr>
      <vt:lpstr>The shop stewards</vt:lpstr>
      <vt:lpstr>Organised democracy</vt:lpstr>
      <vt:lpstr>Negotiations between the parties</vt:lpstr>
      <vt:lpstr>Mediation and disputes</vt:lpstr>
      <vt:lpstr>PowerPoint-presentasjon</vt:lpstr>
    </vt:vector>
  </TitlesOfParts>
  <Company>Fagforbundet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Bargaining and negiotiations</dc:title>
  <dc:creator>Monsen, Nina</dc:creator>
  <cp:lastModifiedBy>Monsen, Nina</cp:lastModifiedBy>
  <cp:revision>35</cp:revision>
  <dcterms:created xsi:type="dcterms:W3CDTF">2020-03-02T14:03:42Z</dcterms:created>
  <dcterms:modified xsi:type="dcterms:W3CDTF">2020-03-11T12:19:19Z</dcterms:modified>
</cp:coreProperties>
</file>