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6"/>
  </p:notesMasterIdLst>
  <p:sldIdLst>
    <p:sldId id="426" r:id="rId2"/>
    <p:sldId id="422" r:id="rId3"/>
    <p:sldId id="432" r:id="rId4"/>
    <p:sldId id="433" r:id="rId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1"/>
    <p:restoredTop sz="78456" autoAdjust="0"/>
  </p:normalViewPr>
  <p:slideViewPr>
    <p:cSldViewPr snapToGrid="0" snapToObjects="1">
      <p:cViewPr varScale="1">
        <p:scale>
          <a:sx n="58" d="100"/>
          <a:sy n="58" d="100"/>
        </p:scale>
        <p:origin x="91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67B05-A00B-614A-B3EB-BECA57845B65}" type="datetimeFigureOut">
              <a:rPr lang="x-none" smtClean="0"/>
              <a:t>11.03.2020</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91CD3-0A51-2044-818F-7927559E5519}" type="slidenum">
              <a:rPr lang="x-none" smtClean="0"/>
              <a:t>‹#›</a:t>
            </a:fld>
            <a:endParaRPr lang="x-none"/>
          </a:p>
        </p:txBody>
      </p:sp>
    </p:spTree>
    <p:extLst>
      <p:ext uri="{BB962C8B-B14F-4D97-AF65-F5344CB8AC3E}">
        <p14:creationId xmlns:p14="http://schemas.microsoft.com/office/powerpoint/2010/main" val="298789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smtClean="0">
                <a:solidFill>
                  <a:schemeClr val="tx1"/>
                </a:solidFill>
                <a:effectLst/>
                <a:latin typeface="+mn-lt"/>
                <a:ea typeface="+mn-ea"/>
                <a:cs typeface="+mn-cs"/>
              </a:rPr>
              <a:t>Fagforbundet has shop stewards and trade union representatives at all levels of the country’s administration: national, county, municipal and organisational. Fagforbundet is made up of more than 550 local branches. Each local branch is a fully functional trade union where members elect their local representative. Fagforbundet has nearly 17,000 experienced shop stewards across the country, and 18 county level organisations. Fagforbundet also gains strength from being under the umbrella of the Norwegian Confederation of Trade Unions. </a:t>
            </a:r>
            <a:endParaRPr lang="nb-NO" sz="1200" kern="1200" dirty="0" smtClean="0">
              <a:solidFill>
                <a:schemeClr val="tx1"/>
              </a:solidFill>
              <a:effectLst/>
              <a:latin typeface="+mn-lt"/>
              <a:ea typeface="+mn-ea"/>
              <a:cs typeface="+mn-cs"/>
            </a:endParaRPr>
          </a:p>
          <a:p>
            <a:r>
              <a:rPr lang="en-GB" sz="1200" kern="1200" baseline="30000" dirty="0" smtClean="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A3B19874-E90D-4DC6-A18E-D493C918F90B}" type="slidenum">
              <a:rPr lang="nb-NO" smtClean="0"/>
              <a:t>2</a:t>
            </a:fld>
            <a:endParaRPr lang="nb-NO"/>
          </a:p>
        </p:txBody>
      </p:sp>
    </p:spTree>
    <p:extLst>
      <p:ext uri="{BB962C8B-B14F-4D97-AF65-F5344CB8AC3E}">
        <p14:creationId xmlns:p14="http://schemas.microsoft.com/office/powerpoint/2010/main" val="219500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0B91CD3-0A51-2044-818F-7927559E5519}" type="slidenum">
              <a:rPr lang="x-none" smtClean="0"/>
              <a:t>4</a:t>
            </a:fld>
            <a:endParaRPr lang="x-none"/>
          </a:p>
        </p:txBody>
      </p:sp>
    </p:spTree>
    <p:extLst>
      <p:ext uri="{BB962C8B-B14F-4D97-AF65-F5344CB8AC3E}">
        <p14:creationId xmlns:p14="http://schemas.microsoft.com/office/powerpoint/2010/main" val="215895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smtClean="0"/>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191467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86268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1541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2019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332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smtClean="0"/>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238510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1585824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199615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smtClean="0"/>
              <a:t>Klikk for å redigere tittelstil</a:t>
            </a:r>
            <a:endParaRPr lang="en-US"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412431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p>
            <a:fld id="{0A56CE33-24F4-A34F-8FA2-B83190A6162F}" type="datetimeFigureOut">
              <a:rPr lang="x-none" smtClean="0"/>
              <a:t>11.03.2020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73760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0A56CE33-24F4-A34F-8FA2-B83190A6162F}" type="datetimeFigureOut">
              <a:rPr lang="x-none" smtClean="0"/>
              <a:t>11.03.2020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106176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0A56CE33-24F4-A34F-8FA2-B83190A6162F}" type="datetimeFigureOut">
              <a:rPr lang="x-none" smtClean="0"/>
              <a:t>11.03.2020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28003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0A56CE33-24F4-A34F-8FA2-B83190A6162F}" type="datetimeFigureOut">
              <a:rPr lang="x-none" smtClean="0"/>
              <a:t>11.03.2020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10403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6CE33-24F4-A34F-8FA2-B83190A6162F}" type="datetimeFigureOut">
              <a:rPr lang="x-none" smtClean="0"/>
              <a:t>11.03.2020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28564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smtClean="0"/>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0A56CE33-24F4-A34F-8FA2-B83190A6162F}" type="datetimeFigureOut">
              <a:rPr lang="x-none" smtClean="0"/>
              <a:t>11.03.2020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185560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p>
            <a:fld id="{0A56CE33-24F4-A34F-8FA2-B83190A6162F}" type="datetimeFigureOut">
              <a:rPr lang="x-none" smtClean="0"/>
              <a:t>11.03.2020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6C06A86D-0344-2C4E-83CE-9B68688E6DE8}" type="slidenum">
              <a:rPr lang="x-none" smtClean="0"/>
              <a:t>‹#›</a:t>
            </a:fld>
            <a:endParaRPr lang="x-none"/>
          </a:p>
        </p:txBody>
      </p:sp>
    </p:spTree>
    <p:extLst>
      <p:ext uri="{BB962C8B-B14F-4D97-AF65-F5344CB8AC3E}">
        <p14:creationId xmlns:p14="http://schemas.microsoft.com/office/powerpoint/2010/main" val="367702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56CE33-24F4-A34F-8FA2-B83190A6162F}" type="datetimeFigureOut">
              <a:rPr lang="x-none" smtClean="0"/>
              <a:t>11.03.2020</a:t>
            </a:fld>
            <a:endParaRPr lang="x-non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06A86D-0344-2C4E-83CE-9B68688E6DE8}" type="slidenum">
              <a:rPr lang="x-none" smtClean="0"/>
              <a:t>‹#›</a:t>
            </a:fld>
            <a:endParaRPr lang="x-none"/>
          </a:p>
        </p:txBody>
      </p:sp>
    </p:spTree>
    <p:extLst>
      <p:ext uri="{BB962C8B-B14F-4D97-AF65-F5344CB8AC3E}">
        <p14:creationId xmlns:p14="http://schemas.microsoft.com/office/powerpoint/2010/main" val="32001005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err="1" smtClean="0"/>
              <a:t>Social</a:t>
            </a:r>
            <a:r>
              <a:rPr lang="nb-NO" dirty="0" smtClean="0"/>
              <a:t> </a:t>
            </a:r>
            <a:r>
              <a:rPr lang="nb-NO" dirty="0" err="1" smtClean="0"/>
              <a:t>dialogue</a:t>
            </a:r>
            <a:r>
              <a:rPr lang="nb-NO" dirty="0" smtClean="0"/>
              <a:t> and </a:t>
            </a:r>
            <a:r>
              <a:rPr lang="nb-NO" dirty="0" err="1" smtClean="0"/>
              <a:t>decent</a:t>
            </a:r>
            <a:r>
              <a:rPr lang="nb-NO" dirty="0" smtClean="0"/>
              <a:t> </a:t>
            </a:r>
            <a:r>
              <a:rPr lang="nb-NO" dirty="0" err="1" smtClean="0"/>
              <a:t>work</a:t>
            </a:r>
            <a:r>
              <a:rPr lang="nb-NO" dirty="0" smtClean="0"/>
              <a:t> </a:t>
            </a:r>
            <a:endParaRPr lang="nb-NO" dirty="0"/>
          </a:p>
        </p:txBody>
      </p:sp>
      <p:sp>
        <p:nvSpPr>
          <p:cNvPr id="3" name="Undertittel 2"/>
          <p:cNvSpPr>
            <a:spLocks noGrp="1"/>
          </p:cNvSpPr>
          <p:nvPr>
            <p:ph type="subTitle" idx="1"/>
          </p:nvPr>
        </p:nvSpPr>
        <p:spPr/>
        <p:txBody>
          <a:bodyPr/>
          <a:lstStyle/>
          <a:p>
            <a:r>
              <a:rPr lang="x-none" dirty="0"/>
              <a:t>Cooperation TUFEMI, </a:t>
            </a:r>
            <a:r>
              <a:rPr lang="x-none" dirty="0" smtClean="0"/>
              <a:t>F</a:t>
            </a:r>
            <a:r>
              <a:rPr lang="nb-NO" dirty="0" err="1" smtClean="0"/>
              <a:t>agforbundet</a:t>
            </a:r>
            <a:r>
              <a:rPr lang="x-none" dirty="0" smtClean="0"/>
              <a:t> </a:t>
            </a:r>
            <a:r>
              <a:rPr lang="nb-NO" dirty="0" smtClean="0"/>
              <a:t>and</a:t>
            </a:r>
            <a:r>
              <a:rPr lang="x-none" dirty="0" smtClean="0"/>
              <a:t> KS</a:t>
            </a:r>
            <a:endParaRPr lang="nb-NO" dirty="0" smtClean="0"/>
          </a:p>
          <a:p>
            <a:r>
              <a:rPr lang="x-none" dirty="0" smtClean="0"/>
              <a:t>March </a:t>
            </a:r>
            <a:r>
              <a:rPr lang="x-none" dirty="0"/>
              <a:t>12-13, 2020</a:t>
            </a:r>
          </a:p>
          <a:p>
            <a:endParaRPr lang="nb-NO" dirty="0" smtClean="0"/>
          </a:p>
          <a:p>
            <a:endParaRPr lang="nb-NO" dirty="0"/>
          </a:p>
        </p:txBody>
      </p:sp>
      <p:pic>
        <p:nvPicPr>
          <p:cNvPr id="4" name="Bilde 3"/>
          <p:cNvPicPr>
            <a:picLocks noChangeAspect="1"/>
          </p:cNvPicPr>
          <p:nvPr/>
        </p:nvPicPr>
        <p:blipFill>
          <a:blip r:embed="rId2"/>
          <a:stretch>
            <a:fillRect/>
          </a:stretch>
        </p:blipFill>
        <p:spPr>
          <a:xfrm>
            <a:off x="1276695" y="5464759"/>
            <a:ext cx="2816334" cy="876431"/>
          </a:xfrm>
          <a:prstGeom prst="rect">
            <a:avLst/>
          </a:prstGeom>
        </p:spPr>
      </p:pic>
      <p:pic>
        <p:nvPicPr>
          <p:cNvPr id="5" name="Bilde 4"/>
          <p:cNvPicPr>
            <a:picLocks noChangeAspect="1"/>
          </p:cNvPicPr>
          <p:nvPr/>
        </p:nvPicPr>
        <p:blipFill>
          <a:blip r:embed="rId3"/>
          <a:stretch>
            <a:fillRect/>
          </a:stretch>
        </p:blipFill>
        <p:spPr>
          <a:xfrm>
            <a:off x="4854957" y="5464759"/>
            <a:ext cx="1646063" cy="823031"/>
          </a:xfrm>
          <a:prstGeom prst="rect">
            <a:avLst/>
          </a:prstGeom>
        </p:spPr>
      </p:pic>
    </p:spTree>
    <p:extLst>
      <p:ext uri="{BB962C8B-B14F-4D97-AF65-F5344CB8AC3E}">
        <p14:creationId xmlns:p14="http://schemas.microsoft.com/office/powerpoint/2010/main" val="85865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Fagforbundet </a:t>
            </a:r>
            <a:r>
              <a:rPr lang="en-US" dirty="0" smtClean="0"/>
              <a:t>- </a:t>
            </a:r>
            <a:r>
              <a:rPr lang="en-US" dirty="0"/>
              <a:t>Norwegian Union of </a:t>
            </a:r>
            <a:br>
              <a:rPr lang="en-US" dirty="0"/>
            </a:br>
            <a:r>
              <a:rPr lang="en-US" dirty="0"/>
              <a:t>Municipal and General Employees</a:t>
            </a:r>
            <a:endParaRPr lang="nb-NO" dirty="0"/>
          </a:p>
        </p:txBody>
      </p:sp>
      <p:sp>
        <p:nvSpPr>
          <p:cNvPr id="3" name="Plassholder for innhold 2"/>
          <p:cNvSpPr>
            <a:spLocks noGrp="1"/>
          </p:cNvSpPr>
          <p:nvPr>
            <p:ph idx="1"/>
          </p:nvPr>
        </p:nvSpPr>
        <p:spPr/>
        <p:txBody>
          <a:bodyPr>
            <a:normAutofit/>
          </a:bodyPr>
          <a:lstStyle/>
          <a:p>
            <a:r>
              <a:rPr lang="en-US" dirty="0"/>
              <a:t>Largest union in The Norwegian Confederation of Trade Unions </a:t>
            </a:r>
          </a:p>
          <a:p>
            <a:r>
              <a:rPr lang="en-US" dirty="0"/>
              <a:t>More than </a:t>
            </a:r>
            <a:r>
              <a:rPr lang="en-US" dirty="0" smtClean="0"/>
              <a:t>370.000 members</a:t>
            </a:r>
          </a:p>
          <a:p>
            <a:r>
              <a:rPr lang="en-US" dirty="0" smtClean="0"/>
              <a:t>80</a:t>
            </a:r>
            <a:r>
              <a:rPr lang="en-US" dirty="0"/>
              <a:t>% of our members are women </a:t>
            </a:r>
            <a:endParaRPr lang="en-US" dirty="0" smtClean="0"/>
          </a:p>
          <a:p>
            <a:r>
              <a:rPr lang="en-US" dirty="0" smtClean="0"/>
              <a:t>More than 100 occupational groups, in </a:t>
            </a:r>
            <a:r>
              <a:rPr lang="en-US" dirty="0"/>
              <a:t>the public sector, in local and county government and in hospitals, as well as in the private sector. </a:t>
            </a:r>
            <a:endParaRPr lang="en-US" dirty="0" smtClean="0"/>
          </a:p>
          <a:p>
            <a:r>
              <a:rPr lang="nb-NO" dirty="0" smtClean="0"/>
              <a:t>Our goals and </a:t>
            </a:r>
            <a:r>
              <a:rPr lang="nb-NO" dirty="0" err="1" smtClean="0"/>
              <a:t>expectations</a:t>
            </a:r>
            <a:r>
              <a:rPr lang="nb-NO" dirty="0" smtClean="0"/>
              <a:t> for </a:t>
            </a:r>
            <a:r>
              <a:rPr lang="nb-NO" dirty="0" err="1" smtClean="0"/>
              <a:t>this</a:t>
            </a:r>
            <a:r>
              <a:rPr lang="nb-NO" dirty="0" smtClean="0"/>
              <a:t> </a:t>
            </a:r>
            <a:r>
              <a:rPr lang="nb-NO" dirty="0" err="1" smtClean="0"/>
              <a:t>project</a:t>
            </a:r>
            <a:r>
              <a:rPr lang="nb-NO" dirty="0" smtClean="0"/>
              <a:t>: </a:t>
            </a:r>
            <a:r>
              <a:rPr lang="nb-NO" dirty="0" err="1" smtClean="0"/>
              <a:t>networking</a:t>
            </a:r>
            <a:r>
              <a:rPr lang="nb-NO" dirty="0" smtClean="0"/>
              <a:t> and </a:t>
            </a:r>
            <a:r>
              <a:rPr lang="nb-NO" dirty="0" err="1" smtClean="0"/>
              <a:t>sharing</a:t>
            </a:r>
            <a:r>
              <a:rPr lang="nb-NO" dirty="0" smtClean="0"/>
              <a:t> </a:t>
            </a:r>
            <a:r>
              <a:rPr lang="nb-NO" dirty="0" err="1" smtClean="0"/>
              <a:t>experiences</a:t>
            </a:r>
            <a:r>
              <a:rPr lang="nb-NO" dirty="0" smtClean="0"/>
              <a:t> </a:t>
            </a:r>
            <a:r>
              <a:rPr lang="nb-NO" dirty="0" err="1" smtClean="0"/>
              <a:t>with</a:t>
            </a:r>
            <a:r>
              <a:rPr lang="nb-NO" dirty="0" smtClean="0"/>
              <a:t> </a:t>
            </a:r>
            <a:r>
              <a:rPr lang="nb-NO" dirty="0" err="1" smtClean="0"/>
              <a:t>the</a:t>
            </a:r>
            <a:r>
              <a:rPr lang="nb-NO" dirty="0" smtClean="0"/>
              <a:t> </a:t>
            </a:r>
            <a:r>
              <a:rPr lang="nb-NO" dirty="0" err="1" smtClean="0"/>
              <a:t>advantages</a:t>
            </a:r>
            <a:r>
              <a:rPr lang="nb-NO" dirty="0" smtClean="0"/>
              <a:t> </a:t>
            </a:r>
            <a:r>
              <a:rPr lang="nb-NO" dirty="0" err="1" smtClean="0"/>
              <a:t>of</a:t>
            </a:r>
            <a:r>
              <a:rPr lang="nb-NO" dirty="0" smtClean="0"/>
              <a:t> </a:t>
            </a:r>
            <a:r>
              <a:rPr lang="nb-NO" dirty="0" err="1" smtClean="0"/>
              <a:t>social</a:t>
            </a:r>
            <a:r>
              <a:rPr lang="nb-NO" dirty="0" smtClean="0"/>
              <a:t> </a:t>
            </a:r>
            <a:r>
              <a:rPr lang="nb-NO" dirty="0" err="1"/>
              <a:t>dialogue</a:t>
            </a:r>
            <a:endParaRPr lang="x-none" dirty="0"/>
          </a:p>
          <a:p>
            <a:endParaRPr lang="en-US" dirty="0" smtClean="0"/>
          </a:p>
          <a:p>
            <a:endParaRPr lang="nb-NO" dirty="0"/>
          </a:p>
        </p:txBody>
      </p:sp>
      <p:pic>
        <p:nvPicPr>
          <p:cNvPr id="4" name="Bilde 3"/>
          <p:cNvPicPr>
            <a:picLocks noChangeAspect="1"/>
          </p:cNvPicPr>
          <p:nvPr/>
        </p:nvPicPr>
        <p:blipFill>
          <a:blip r:embed="rId3"/>
          <a:stretch>
            <a:fillRect/>
          </a:stretch>
        </p:blipFill>
        <p:spPr>
          <a:xfrm>
            <a:off x="3780430" y="5460779"/>
            <a:ext cx="4915964" cy="1161166"/>
          </a:xfrm>
          <a:prstGeom prst="rect">
            <a:avLst/>
          </a:prstGeom>
        </p:spPr>
      </p:pic>
      <p:pic>
        <p:nvPicPr>
          <p:cNvPr id="5" name="Bilde 4"/>
          <p:cNvPicPr>
            <a:picLocks noChangeAspect="1"/>
          </p:cNvPicPr>
          <p:nvPr/>
        </p:nvPicPr>
        <p:blipFill>
          <a:blip r:embed="rId4"/>
          <a:stretch>
            <a:fillRect/>
          </a:stretch>
        </p:blipFill>
        <p:spPr>
          <a:xfrm>
            <a:off x="993184" y="5987839"/>
            <a:ext cx="2209638" cy="687630"/>
          </a:xfrm>
          <a:prstGeom prst="rect">
            <a:avLst/>
          </a:prstGeom>
        </p:spPr>
      </p:pic>
    </p:spTree>
    <p:extLst>
      <p:ext uri="{BB962C8B-B14F-4D97-AF65-F5344CB8AC3E}">
        <p14:creationId xmlns:p14="http://schemas.microsoft.com/office/powerpoint/2010/main" val="247642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242259"/>
            <a:ext cx="8596668" cy="1320800"/>
          </a:xfrm>
        </p:spPr>
        <p:txBody>
          <a:bodyPr/>
          <a:lstStyle/>
          <a:p>
            <a:r>
              <a:rPr lang="en-US" dirty="0"/>
              <a:t>KS - Norwegian Association of Local and Regional Authorities</a:t>
            </a:r>
            <a:endParaRPr lang="nb-NO" dirty="0"/>
          </a:p>
        </p:txBody>
      </p:sp>
      <p:sp>
        <p:nvSpPr>
          <p:cNvPr id="3" name="Plassholder for innhold 2"/>
          <p:cNvSpPr>
            <a:spLocks noGrp="1"/>
          </p:cNvSpPr>
          <p:nvPr>
            <p:ph idx="1"/>
          </p:nvPr>
        </p:nvSpPr>
        <p:spPr>
          <a:xfrm>
            <a:off x="677334" y="1580523"/>
            <a:ext cx="8596668" cy="3880773"/>
          </a:xfrm>
        </p:spPr>
        <p:txBody>
          <a:bodyPr>
            <a:normAutofit/>
          </a:bodyPr>
          <a:lstStyle/>
          <a:p>
            <a:r>
              <a:rPr lang="en-US" dirty="0" smtClean="0"/>
              <a:t>Member </a:t>
            </a:r>
            <a:r>
              <a:rPr lang="en-US" dirty="0"/>
              <a:t>organization - all </a:t>
            </a:r>
            <a:r>
              <a:rPr lang="en-US" dirty="0" smtClean="0"/>
              <a:t>356 </a:t>
            </a:r>
            <a:r>
              <a:rPr lang="en-US" dirty="0"/>
              <a:t>municipalities and </a:t>
            </a:r>
            <a:r>
              <a:rPr lang="en-US" dirty="0" smtClean="0"/>
              <a:t>11 </a:t>
            </a:r>
            <a:r>
              <a:rPr lang="en-US" dirty="0"/>
              <a:t>county councils in Norway are members, in addition to 500 public </a:t>
            </a:r>
            <a:r>
              <a:rPr lang="en-US" dirty="0" smtClean="0"/>
              <a:t>enterprises</a:t>
            </a:r>
          </a:p>
          <a:p>
            <a:pPr>
              <a:buFont typeface="Wingdings" pitchFamily="2" charset="2"/>
              <a:buChar char="Ø"/>
            </a:pPr>
            <a:r>
              <a:rPr lang="en-US" dirty="0" smtClean="0"/>
              <a:t>Three main functions:</a:t>
            </a:r>
          </a:p>
          <a:p>
            <a:pPr lvl="1"/>
            <a:r>
              <a:rPr lang="nb-NO" dirty="0" err="1"/>
              <a:t>Represents</a:t>
            </a:r>
            <a:r>
              <a:rPr lang="nb-NO" dirty="0"/>
              <a:t> </a:t>
            </a:r>
            <a:r>
              <a:rPr lang="nb-NO" dirty="0" err="1"/>
              <a:t>the</a:t>
            </a:r>
            <a:r>
              <a:rPr lang="nb-NO" dirty="0"/>
              <a:t> </a:t>
            </a:r>
            <a:r>
              <a:rPr lang="nb-NO" dirty="0" err="1"/>
              <a:t>interests</a:t>
            </a:r>
            <a:r>
              <a:rPr lang="nb-NO" dirty="0"/>
              <a:t> </a:t>
            </a:r>
            <a:r>
              <a:rPr lang="nb-NO" dirty="0" err="1"/>
              <a:t>of</a:t>
            </a:r>
            <a:r>
              <a:rPr lang="nb-NO" dirty="0"/>
              <a:t> </a:t>
            </a:r>
            <a:r>
              <a:rPr lang="nb-NO" dirty="0" err="1" smtClean="0"/>
              <a:t>its</a:t>
            </a:r>
            <a:r>
              <a:rPr lang="nb-NO" dirty="0" smtClean="0"/>
              <a:t> </a:t>
            </a:r>
            <a:r>
              <a:rPr lang="nb-NO" dirty="0" err="1" smtClean="0"/>
              <a:t>members</a:t>
            </a:r>
            <a:r>
              <a:rPr lang="nb-NO" dirty="0" smtClean="0"/>
              <a:t> vis-à-vis </a:t>
            </a:r>
            <a:r>
              <a:rPr lang="nb-NO" dirty="0" err="1" smtClean="0"/>
              <a:t>the</a:t>
            </a:r>
            <a:r>
              <a:rPr lang="nb-NO" dirty="0" smtClean="0"/>
              <a:t> </a:t>
            </a:r>
            <a:r>
              <a:rPr lang="nb-NO" dirty="0" err="1" smtClean="0"/>
              <a:t>central</a:t>
            </a:r>
            <a:r>
              <a:rPr lang="nb-NO" dirty="0" smtClean="0"/>
              <a:t> </a:t>
            </a:r>
            <a:r>
              <a:rPr lang="nb-NO" dirty="0" err="1" smtClean="0"/>
              <a:t>government</a:t>
            </a:r>
            <a:r>
              <a:rPr lang="nb-NO" dirty="0" smtClean="0"/>
              <a:t> and Parliament</a:t>
            </a:r>
          </a:p>
          <a:p>
            <a:pPr lvl="1"/>
            <a:r>
              <a:rPr lang="nb-NO" dirty="0" err="1" smtClean="0"/>
              <a:t>Provides</a:t>
            </a:r>
            <a:r>
              <a:rPr lang="nb-NO" dirty="0" smtClean="0"/>
              <a:t> legal</a:t>
            </a:r>
            <a:r>
              <a:rPr lang="nb-NO" dirty="0"/>
              <a:t>, </a:t>
            </a:r>
            <a:r>
              <a:rPr lang="nb-NO" dirty="0" err="1"/>
              <a:t>financial</a:t>
            </a:r>
            <a:r>
              <a:rPr lang="nb-NO" dirty="0"/>
              <a:t> and administrative </a:t>
            </a:r>
            <a:r>
              <a:rPr lang="nb-NO" dirty="0" err="1"/>
              <a:t>advice</a:t>
            </a:r>
            <a:r>
              <a:rPr lang="nb-NO" dirty="0"/>
              <a:t> for </a:t>
            </a:r>
            <a:r>
              <a:rPr lang="nb-NO" dirty="0" err="1" smtClean="0"/>
              <a:t>members</a:t>
            </a:r>
            <a:r>
              <a:rPr lang="nb-NO" dirty="0" smtClean="0"/>
              <a:t>, </a:t>
            </a:r>
            <a:r>
              <a:rPr lang="nb-NO" dirty="0" err="1" smtClean="0"/>
              <a:t>commissions</a:t>
            </a:r>
            <a:r>
              <a:rPr lang="nb-NO" dirty="0" smtClean="0"/>
              <a:t> </a:t>
            </a:r>
            <a:r>
              <a:rPr lang="nb-NO" dirty="0" err="1" smtClean="0"/>
              <a:t>research</a:t>
            </a:r>
            <a:r>
              <a:rPr lang="nb-NO" dirty="0" smtClean="0"/>
              <a:t> and </a:t>
            </a:r>
            <a:r>
              <a:rPr lang="nb-NO" dirty="0" err="1" smtClean="0"/>
              <a:t>contributes</a:t>
            </a:r>
            <a:r>
              <a:rPr lang="nb-NO" dirty="0" smtClean="0"/>
              <a:t> </a:t>
            </a:r>
            <a:r>
              <a:rPr lang="nb-NO" dirty="0" err="1" smtClean="0"/>
              <a:t>with</a:t>
            </a:r>
            <a:r>
              <a:rPr lang="nb-NO" dirty="0" smtClean="0"/>
              <a:t> </a:t>
            </a:r>
            <a:r>
              <a:rPr lang="nb-NO" dirty="0" err="1" smtClean="0"/>
              <a:t>expert</a:t>
            </a:r>
            <a:r>
              <a:rPr lang="nb-NO" dirty="0" smtClean="0"/>
              <a:t> </a:t>
            </a:r>
            <a:r>
              <a:rPr lang="nb-NO" dirty="0" err="1" smtClean="0"/>
              <a:t>assessments</a:t>
            </a:r>
            <a:endParaRPr lang="nb-NO" dirty="0" smtClean="0"/>
          </a:p>
          <a:p>
            <a:pPr lvl="1"/>
            <a:r>
              <a:rPr lang="en-GB" dirty="0" smtClean="0"/>
              <a:t>Employer organization that negotiates with unions </a:t>
            </a:r>
            <a:r>
              <a:rPr lang="en-GB" dirty="0"/>
              <a:t>on behalf of 366 local and regional authorities – all except </a:t>
            </a:r>
            <a:r>
              <a:rPr lang="en-GB" dirty="0" smtClean="0"/>
              <a:t>Oslo</a:t>
            </a:r>
            <a:endParaRPr lang="nb-NO" dirty="0" smtClean="0"/>
          </a:p>
          <a:p>
            <a:r>
              <a:rPr lang="nb-NO" dirty="0" smtClean="0"/>
              <a:t>Our goals and </a:t>
            </a:r>
            <a:r>
              <a:rPr lang="nb-NO" dirty="0" err="1" smtClean="0"/>
              <a:t>expectations</a:t>
            </a:r>
            <a:r>
              <a:rPr lang="nb-NO" dirty="0" smtClean="0"/>
              <a:t> for </a:t>
            </a:r>
            <a:r>
              <a:rPr lang="nb-NO" dirty="0" err="1" smtClean="0"/>
              <a:t>this</a:t>
            </a:r>
            <a:r>
              <a:rPr lang="nb-NO" dirty="0" smtClean="0"/>
              <a:t> </a:t>
            </a:r>
            <a:r>
              <a:rPr lang="nb-NO" dirty="0" err="1" smtClean="0"/>
              <a:t>project</a:t>
            </a:r>
            <a:r>
              <a:rPr lang="nb-NO" dirty="0" smtClean="0"/>
              <a:t>: </a:t>
            </a:r>
            <a:endParaRPr lang="nb-NO" dirty="0"/>
          </a:p>
        </p:txBody>
      </p:sp>
      <p:pic>
        <p:nvPicPr>
          <p:cNvPr id="4" name="Picture 5" descr="Berg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869" y="5228341"/>
            <a:ext cx="2016000" cy="1348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rekesto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336" y="5213941"/>
            <a:ext cx="2160000" cy="1376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stavanger ha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865" y="5186984"/>
            <a:ext cx="2592858" cy="1451908"/>
          </a:xfrm>
          <a:prstGeom prst="rect">
            <a:avLst/>
          </a:prstGeom>
          <a:noFill/>
          <a:extLst>
            <a:ext uri="{909E8E84-426E-40DD-AFC4-6F175D3DCCD1}">
              <a14:hiddenFill xmlns:a14="http://schemas.microsoft.com/office/drawing/2010/main">
                <a:solidFill>
                  <a:srgbClr val="FFFFFF"/>
                </a:solidFill>
              </a14:hiddenFill>
            </a:ext>
          </a:extLst>
        </p:spPr>
      </p:pic>
      <p:pic>
        <p:nvPicPr>
          <p:cNvPr id="7" name="Bilde 6"/>
          <p:cNvPicPr>
            <a:picLocks noChangeAspect="1"/>
          </p:cNvPicPr>
          <p:nvPr/>
        </p:nvPicPr>
        <p:blipFill>
          <a:blip r:embed="rId5"/>
          <a:stretch>
            <a:fillRect/>
          </a:stretch>
        </p:blipFill>
        <p:spPr>
          <a:xfrm>
            <a:off x="9869869" y="491143"/>
            <a:ext cx="1646063" cy="823031"/>
          </a:xfrm>
          <a:prstGeom prst="rect">
            <a:avLst/>
          </a:prstGeom>
        </p:spPr>
      </p:pic>
    </p:spTree>
    <p:extLst>
      <p:ext uri="{BB962C8B-B14F-4D97-AF65-F5344CB8AC3E}">
        <p14:creationId xmlns:p14="http://schemas.microsoft.com/office/powerpoint/2010/main" val="56905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E4E3A1-A38B-EF41-BB79-1A70B5BC0ADA}"/>
              </a:ext>
            </a:extLst>
          </p:cNvPr>
          <p:cNvSpPr>
            <a:spLocks noGrp="1"/>
          </p:cNvSpPr>
          <p:nvPr>
            <p:ph type="title"/>
          </p:nvPr>
        </p:nvSpPr>
        <p:spPr/>
        <p:txBody>
          <a:bodyPr/>
          <a:lstStyle/>
          <a:p>
            <a:r>
              <a:rPr lang="x-none" dirty="0" smtClean="0"/>
              <a:t>Social </a:t>
            </a:r>
            <a:r>
              <a:rPr lang="x-none" dirty="0"/>
              <a:t>partners: KS + Fagforbundet</a:t>
            </a:r>
            <a:br>
              <a:rPr lang="x-none" dirty="0"/>
            </a:br>
            <a:r>
              <a:rPr lang="x-none" dirty="0" smtClean="0"/>
              <a:t>w/</a:t>
            </a:r>
            <a:r>
              <a:rPr lang="nb-NO" dirty="0" smtClean="0"/>
              <a:t>g</a:t>
            </a:r>
            <a:r>
              <a:rPr lang="x-none" dirty="0" smtClean="0"/>
              <a:t>overnment </a:t>
            </a:r>
            <a:r>
              <a:rPr lang="x-none" dirty="0"/>
              <a:t>= </a:t>
            </a:r>
            <a:r>
              <a:rPr lang="nb-NO" dirty="0" smtClean="0"/>
              <a:t>t</a:t>
            </a:r>
            <a:r>
              <a:rPr lang="x-none" dirty="0" smtClean="0"/>
              <a:t>ripartite </a:t>
            </a:r>
            <a:r>
              <a:rPr lang="x-none" dirty="0"/>
              <a:t>dialogue</a:t>
            </a:r>
          </a:p>
        </p:txBody>
      </p:sp>
      <p:sp>
        <p:nvSpPr>
          <p:cNvPr id="3" name="Content Placeholder 2">
            <a:extLst>
              <a:ext uri="{FF2B5EF4-FFF2-40B4-BE49-F238E27FC236}">
                <a16:creationId xmlns="" xmlns:a16="http://schemas.microsoft.com/office/drawing/2014/main" id="{DDCC29AD-DBA6-5B45-AB1A-7A52986001A5}"/>
              </a:ext>
            </a:extLst>
          </p:cNvPr>
          <p:cNvSpPr>
            <a:spLocks noGrp="1"/>
          </p:cNvSpPr>
          <p:nvPr>
            <p:ph idx="1"/>
          </p:nvPr>
        </p:nvSpPr>
        <p:spPr>
          <a:xfrm>
            <a:off x="677334" y="2160589"/>
            <a:ext cx="8596668" cy="4335461"/>
          </a:xfrm>
        </p:spPr>
        <p:txBody>
          <a:bodyPr>
            <a:normAutofit lnSpcReduction="10000"/>
          </a:bodyPr>
          <a:lstStyle/>
          <a:p>
            <a:r>
              <a:rPr lang="x-none" dirty="0"/>
              <a:t>Main </a:t>
            </a:r>
            <a:r>
              <a:rPr lang="x-none" dirty="0" smtClean="0"/>
              <a:t>actors/partners </a:t>
            </a:r>
            <a:r>
              <a:rPr lang="x-none" dirty="0"/>
              <a:t>in preparing/discussing;</a:t>
            </a:r>
          </a:p>
          <a:p>
            <a:pPr lvl="1"/>
            <a:r>
              <a:rPr lang="en-US" dirty="0">
                <a:solidFill>
                  <a:schemeClr val="tx1"/>
                </a:solidFill>
              </a:rPr>
              <a:t>The Technical Calculation Committee for Wage </a:t>
            </a:r>
            <a:r>
              <a:rPr lang="en-US" dirty="0" smtClean="0">
                <a:solidFill>
                  <a:schemeClr val="tx1"/>
                </a:solidFill>
              </a:rPr>
              <a:t>Settlements - representatives </a:t>
            </a:r>
            <a:r>
              <a:rPr lang="en-US" dirty="0">
                <a:solidFill>
                  <a:schemeClr val="tx1"/>
                </a:solidFill>
              </a:rPr>
              <a:t>of all trade union and employers’ confederations, </a:t>
            </a:r>
            <a:r>
              <a:rPr lang="en-US" dirty="0" smtClean="0">
                <a:solidFill>
                  <a:schemeClr val="tx1"/>
                </a:solidFill>
              </a:rPr>
              <a:t>representatives of </a:t>
            </a:r>
            <a:r>
              <a:rPr lang="en-US" dirty="0">
                <a:solidFill>
                  <a:schemeClr val="tx1"/>
                </a:solidFill>
              </a:rPr>
              <a:t>Statistics Norway, </a:t>
            </a:r>
            <a:r>
              <a:rPr lang="en-US" dirty="0" smtClean="0">
                <a:solidFill>
                  <a:schemeClr val="tx1"/>
                </a:solidFill>
              </a:rPr>
              <a:t> </a:t>
            </a:r>
            <a:r>
              <a:rPr lang="en-US" dirty="0">
                <a:solidFill>
                  <a:schemeClr val="tx1"/>
                </a:solidFill>
              </a:rPr>
              <a:t>Ministry of </a:t>
            </a:r>
            <a:r>
              <a:rPr lang="en-US" dirty="0" err="1">
                <a:solidFill>
                  <a:schemeClr val="tx1"/>
                </a:solidFill>
              </a:rPr>
              <a:t>Labour</a:t>
            </a:r>
            <a:r>
              <a:rPr lang="en-US" dirty="0">
                <a:solidFill>
                  <a:schemeClr val="tx1"/>
                </a:solidFill>
              </a:rPr>
              <a:t> and Social Affairs, </a:t>
            </a:r>
            <a:r>
              <a:rPr lang="en-US" dirty="0" smtClean="0">
                <a:solidFill>
                  <a:schemeClr val="tx1"/>
                </a:solidFill>
              </a:rPr>
              <a:t>Ministry </a:t>
            </a:r>
            <a:r>
              <a:rPr lang="en-US" dirty="0">
                <a:solidFill>
                  <a:schemeClr val="tx1"/>
                </a:solidFill>
              </a:rPr>
              <a:t>of </a:t>
            </a:r>
            <a:r>
              <a:rPr lang="en-US" dirty="0" smtClean="0">
                <a:solidFill>
                  <a:schemeClr val="tx1"/>
                </a:solidFill>
              </a:rPr>
              <a:t>Finance, and Ministry </a:t>
            </a:r>
            <a:r>
              <a:rPr lang="en-US" dirty="0">
                <a:solidFill>
                  <a:schemeClr val="tx1"/>
                </a:solidFill>
              </a:rPr>
              <a:t>of Local Government and </a:t>
            </a:r>
            <a:r>
              <a:rPr lang="en-US" dirty="0" err="1" smtClean="0">
                <a:solidFill>
                  <a:schemeClr val="tx1"/>
                </a:solidFill>
              </a:rPr>
              <a:t>Modernisation</a:t>
            </a:r>
            <a:r>
              <a:rPr lang="en-US" dirty="0">
                <a:solidFill>
                  <a:schemeClr val="tx1"/>
                </a:solidFill>
              </a:rPr>
              <a:t>, which represents the Government as an </a:t>
            </a:r>
            <a:r>
              <a:rPr lang="en-US" dirty="0" smtClean="0">
                <a:solidFill>
                  <a:schemeClr val="tx1"/>
                </a:solidFill>
              </a:rPr>
              <a:t>employer</a:t>
            </a:r>
            <a:endParaRPr lang="x-none" dirty="0"/>
          </a:p>
          <a:p>
            <a:pPr lvl="1"/>
            <a:r>
              <a:rPr lang="nb-NO" dirty="0" smtClean="0"/>
              <a:t>D</a:t>
            </a:r>
            <a:r>
              <a:rPr lang="x-none" dirty="0" smtClean="0"/>
              <a:t>eveloping </a:t>
            </a:r>
            <a:r>
              <a:rPr lang="x-none" dirty="0"/>
              <a:t>policy in many formal working groups, input to public policy </a:t>
            </a:r>
            <a:r>
              <a:rPr lang="x-none" dirty="0" smtClean="0"/>
              <a:t>(equality </a:t>
            </a:r>
            <a:r>
              <a:rPr lang="x-none" dirty="0"/>
              <a:t>in the work place, inclusive labour market)</a:t>
            </a:r>
          </a:p>
          <a:p>
            <a:pPr lvl="1"/>
            <a:r>
              <a:rPr lang="en-GB" dirty="0"/>
              <a:t>P</a:t>
            </a:r>
            <a:r>
              <a:rPr lang="x-none" dirty="0"/>
              <a:t>artners in national programs to solve issues of mutural interest </a:t>
            </a:r>
            <a:r>
              <a:rPr lang="x-none" dirty="0" smtClean="0"/>
              <a:t>(</a:t>
            </a:r>
            <a:r>
              <a:rPr lang="nb-NO" dirty="0" smtClean="0"/>
              <a:t>q</a:t>
            </a:r>
            <a:r>
              <a:rPr lang="x-none" dirty="0" smtClean="0"/>
              <a:t>uality </a:t>
            </a:r>
            <a:r>
              <a:rPr lang="x-none" dirty="0"/>
              <a:t>public services, structural reforms, </a:t>
            </a:r>
            <a:r>
              <a:rPr lang="x-none" dirty="0" smtClean="0"/>
              <a:t>digitali</a:t>
            </a:r>
            <a:r>
              <a:rPr lang="nb-NO" dirty="0" smtClean="0"/>
              <a:t>s</a:t>
            </a:r>
            <a:r>
              <a:rPr lang="x-none" dirty="0" smtClean="0"/>
              <a:t>ation </a:t>
            </a:r>
            <a:r>
              <a:rPr lang="x-none" dirty="0"/>
              <a:t>– national and local tripartite cooperation</a:t>
            </a:r>
          </a:p>
          <a:p>
            <a:pPr lvl="1"/>
            <a:r>
              <a:rPr lang="nb-NO" dirty="0" smtClean="0"/>
              <a:t>I</a:t>
            </a:r>
            <a:r>
              <a:rPr lang="x-none" dirty="0" smtClean="0"/>
              <a:t>ssues </a:t>
            </a:r>
            <a:r>
              <a:rPr lang="x-none" dirty="0"/>
              <a:t>related to local working conditions/environment (reinforcing laws and regulations + input to new legislation)</a:t>
            </a:r>
          </a:p>
          <a:p>
            <a:pPr lvl="1"/>
            <a:r>
              <a:rPr lang="en-GB" dirty="0" smtClean="0"/>
              <a:t>M</a:t>
            </a:r>
            <a:r>
              <a:rPr lang="x-none" dirty="0"/>
              <a:t>any arenas  of social dialogue, formal and informal, developing trust and further cooperation. An effective model to create results for members and citizens – and to strengthen the role of the </a:t>
            </a:r>
            <a:r>
              <a:rPr lang="x-none" dirty="0" smtClean="0"/>
              <a:t>organi</a:t>
            </a:r>
            <a:r>
              <a:rPr lang="nb-NO" dirty="0" smtClean="0"/>
              <a:t>s</a:t>
            </a:r>
            <a:r>
              <a:rPr lang="x-none" dirty="0" smtClean="0"/>
              <a:t>ations </a:t>
            </a:r>
            <a:r>
              <a:rPr lang="x-none" dirty="0"/>
              <a:t>as necessary/powerful actors in society</a:t>
            </a:r>
          </a:p>
        </p:txBody>
      </p:sp>
    </p:spTree>
    <p:extLst>
      <p:ext uri="{BB962C8B-B14F-4D97-AF65-F5344CB8AC3E}">
        <p14:creationId xmlns:p14="http://schemas.microsoft.com/office/powerpoint/2010/main" val="40409411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272</TotalTime>
  <Words>374</Words>
  <Application>Microsoft Office PowerPoint</Application>
  <PresentationFormat>Widescreen</PresentationFormat>
  <Paragraphs>27</Paragraphs>
  <Slides>4</Slides>
  <Notes>2</Notes>
  <HiddenSlides>1</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4</vt:i4>
      </vt:variant>
    </vt:vector>
  </HeadingPairs>
  <TitlesOfParts>
    <vt:vector size="10" baseType="lpstr">
      <vt:lpstr>Arial</vt:lpstr>
      <vt:lpstr>Calibri</vt:lpstr>
      <vt:lpstr>Trebuchet MS</vt:lpstr>
      <vt:lpstr>Wingdings</vt:lpstr>
      <vt:lpstr>Wingdings 3</vt:lpstr>
      <vt:lpstr>Fasett</vt:lpstr>
      <vt:lpstr>Social dialogue and decent work </vt:lpstr>
      <vt:lpstr>Fagforbundet - Norwegian Union of  Municipal and General Employees</vt:lpstr>
      <vt:lpstr>KS - Norwegian Association of Local and Regional Authorities</vt:lpstr>
      <vt:lpstr>Social partners: KS + Fagforbundet w/government = tripartite dialogue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Dialogue and Decent work  Cooperation TUFEMI, FAGFORBUNDET AND KS</dc:title>
  <dc:creator>anne.k.grimsrud@gmail.com</dc:creator>
  <cp:lastModifiedBy>Monsen, Nina</cp:lastModifiedBy>
  <cp:revision>31</cp:revision>
  <dcterms:created xsi:type="dcterms:W3CDTF">2020-02-12T10:23:03Z</dcterms:created>
  <dcterms:modified xsi:type="dcterms:W3CDTF">2020-03-11T11:27:10Z</dcterms:modified>
</cp:coreProperties>
</file>